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4" r:id="rId1"/>
  </p:sldMasterIdLst>
  <p:notesMasterIdLst>
    <p:notesMasterId r:id="rId19"/>
  </p:notesMasterIdLst>
  <p:sldIdLst>
    <p:sldId id="256" r:id="rId2"/>
    <p:sldId id="273" r:id="rId3"/>
    <p:sldId id="274" r:id="rId4"/>
    <p:sldId id="258" r:id="rId5"/>
    <p:sldId id="259" r:id="rId6"/>
    <p:sldId id="260" r:id="rId7"/>
    <p:sldId id="270" r:id="rId8"/>
    <p:sldId id="261" r:id="rId9"/>
    <p:sldId id="262" r:id="rId10"/>
    <p:sldId id="263" r:id="rId11"/>
    <p:sldId id="264" r:id="rId12"/>
    <p:sldId id="265" r:id="rId13"/>
    <p:sldId id="271" r:id="rId14"/>
    <p:sldId id="272" r:id="rId15"/>
    <p:sldId id="267" r:id="rId16"/>
    <p:sldId id="268" r:id="rId17"/>
    <p:sldId id="269" r:id="rId18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5405" autoAdjust="0"/>
  </p:normalViewPr>
  <p:slideViewPr>
    <p:cSldViewPr snapToGrid="0">
      <p:cViewPr varScale="1">
        <p:scale>
          <a:sx n="113" d="100"/>
          <a:sy n="113" d="100"/>
        </p:scale>
        <p:origin x="40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2.jpg>
</file>

<file path=ppt/media/image13.png>
</file>

<file path=ppt/media/image14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483301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1197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9108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0347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77648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59951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43227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01711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7731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1448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2212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6472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8026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431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897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65338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772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4001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 rot="10800000" flipH="1">
            <a:off x="0" y="2984999"/>
            <a:ext cx="9144000" cy="2158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9"/>
          <p:cNvSpPr/>
          <p:nvPr/>
        </p:nvSpPr>
        <p:spPr>
          <a:xfrm>
            <a:off x="0" y="2393175"/>
            <a:ext cx="4617372" cy="590502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rgbClr val="FFFFFF">
              <a:alpha val="6666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/>
          <p:nvPr/>
        </p:nvSpPr>
        <p:spPr>
          <a:xfrm rot="10800000" flipH="1">
            <a:off x="0" y="2983958"/>
            <a:ext cx="4617372" cy="571095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chemeClr val="dk1">
              <a:alpha val="784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1746892"/>
            <a:ext cx="7772400" cy="1238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685800" y="3093357"/>
            <a:ext cx="7772400" cy="666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2400" i="1"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None/>
              <a:defRPr i="1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None/>
              <a:defRPr i="1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2400" i="1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2400" i="1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2400" i="1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2400" i="1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2400" i="1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2400" i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rot="10800000" flipH="1">
            <a:off x="0" y="1163100"/>
            <a:ext cx="9144000" cy="39803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 flipH="1">
            <a:off x="4526627" y="571349"/>
            <a:ext cx="4617372" cy="590502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rgbClr val="FFFFFF">
              <a:alpha val="6666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 rot="10800000">
            <a:off x="4526627" y="1162132"/>
            <a:ext cx="4617372" cy="571095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chemeClr val="dk1">
              <a:alpha val="784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rot="10800000" flipH="1">
            <a:off x="0" y="1163100"/>
            <a:ext cx="9144000" cy="39803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 rot="10800000">
            <a:off x="4526627" y="1162132"/>
            <a:ext cx="4617372" cy="571095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chemeClr val="dk1">
              <a:alpha val="784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/>
          <p:nvPr/>
        </p:nvSpPr>
        <p:spPr>
          <a:xfrm flipH="1">
            <a:off x="4526627" y="571349"/>
            <a:ext cx="4617372" cy="590502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rgbClr val="FFFFFF">
              <a:alpha val="6666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 rot="10800000" flipH="1">
            <a:off x="0" y="1163100"/>
            <a:ext cx="9144000" cy="39803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/>
          <p:nvPr/>
        </p:nvSpPr>
        <p:spPr>
          <a:xfrm flipH="1">
            <a:off x="4526627" y="571349"/>
            <a:ext cx="4617372" cy="590502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rgbClr val="FFFFFF">
              <a:alpha val="6666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/>
          <p:nvPr/>
        </p:nvSpPr>
        <p:spPr>
          <a:xfrm rot="10800000">
            <a:off x="4526627" y="1162132"/>
            <a:ext cx="4617372" cy="571095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chemeClr val="dk1">
              <a:alpha val="784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4412699"/>
            <a:ext cx="9144000" cy="7307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 flipH="1">
            <a:off x="4526627" y="3820834"/>
            <a:ext cx="4617372" cy="590502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rgbClr val="FFFFFF">
              <a:alpha val="6666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 rot="10800000">
            <a:off x="4526627" y="4411617"/>
            <a:ext cx="4617372" cy="571095"/>
          </a:xfrm>
          <a:custGeom>
            <a:avLst/>
            <a:gdLst/>
            <a:ahLst/>
            <a:cxnLst/>
            <a:rect l="0" t="0" r="0" b="0"/>
            <a:pathLst>
              <a:path w="4617373" h="1108924" extrusionOk="0">
                <a:moveTo>
                  <a:pt x="1199" y="1108924"/>
                </a:moveTo>
                <a:lnTo>
                  <a:pt x="4617373" y="1108924"/>
                </a:lnTo>
                <a:lnTo>
                  <a:pt x="0" y="0"/>
                </a:lnTo>
                <a:cubicBezTo>
                  <a:pt x="400" y="369641"/>
                  <a:pt x="799" y="739283"/>
                  <a:pt x="1199" y="1108924"/>
                </a:cubicBezTo>
                <a:close/>
              </a:path>
            </a:pathLst>
          </a:custGeom>
          <a:solidFill>
            <a:schemeClr val="dk1">
              <a:alpha val="784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4421726"/>
            <a:ext cx="8229600" cy="505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None/>
              <a:defRPr sz="2400" i="1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6676" y="76256"/>
            <a:ext cx="9134130" cy="5054792"/>
          </a:xfrm>
          <a:custGeom>
            <a:avLst/>
            <a:gdLst/>
            <a:ahLst/>
            <a:cxnLst/>
            <a:rect l="0" t="0" r="0" b="0"/>
            <a:pathLst>
              <a:path w="9157023" h="6739723" extrusionOk="0">
                <a:moveTo>
                  <a:pt x="1629" y="0"/>
                </a:moveTo>
                <a:lnTo>
                  <a:pt x="9157023" y="4340980"/>
                </a:lnTo>
                <a:lnTo>
                  <a:pt x="1593" y="6739723"/>
                </a:lnTo>
                <a:cubicBezTo>
                  <a:pt x="-3941" y="5123960"/>
                  <a:pt x="7163" y="1615763"/>
                  <a:pt x="1629" y="0"/>
                </a:cubicBezTo>
                <a:close/>
              </a:path>
            </a:pathLst>
          </a:custGeom>
          <a:solidFill>
            <a:srgbClr val="FFFFFF">
              <a:alpha val="6666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dk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Font typeface="Georgia"/>
              <a:buNone/>
              <a:defRPr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Font typeface="Georgia"/>
              <a:buNone/>
              <a:defRPr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Font typeface="Georgia"/>
              <a:buNone/>
              <a:defRPr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Font typeface="Georgia"/>
              <a:buNone/>
              <a:defRPr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Font typeface="Georgia"/>
              <a:buNone/>
              <a:defRPr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Font typeface="Georgia"/>
              <a:buNone/>
              <a:defRPr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Font typeface="Georgia"/>
              <a:buNone/>
              <a:defRPr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Font typeface="Georgia"/>
              <a:buNone/>
              <a:defRPr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Font typeface="Georgia"/>
              <a:buNone/>
              <a:defRPr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buFont typeface="Georgia"/>
              <a:defRPr sz="3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buFont typeface="Georgia"/>
              <a:defRPr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buFont typeface="Georgia"/>
              <a:defRPr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buFont typeface="Georgia"/>
              <a:defRPr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buFont typeface="Georgia"/>
              <a:defRPr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buFont typeface="Georgia"/>
              <a:defRPr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buFont typeface="Georgia"/>
              <a:defRPr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buFont typeface="Georgia"/>
              <a:defRPr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buFont typeface="Georgia"/>
              <a:defRPr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ctrTitle"/>
          </p:nvPr>
        </p:nvSpPr>
        <p:spPr>
          <a:xfrm>
            <a:off x="148125" y="175575"/>
            <a:ext cx="8928900" cy="2729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fr" sz="3600" dirty="0"/>
              <a:t>Illusion de sortie de corps en réalité virtuelle et trouble de l'image du corps</a:t>
            </a:r>
          </a:p>
          <a:p>
            <a:pPr rtl="0">
              <a:spcBef>
                <a:spcPts val="0"/>
              </a:spcBef>
              <a:buNone/>
            </a:pPr>
            <a:endParaRPr sz="2400" i="1" dirty="0"/>
          </a:p>
          <a:p>
            <a:pPr rtl="0">
              <a:spcBef>
                <a:spcPts val="0"/>
              </a:spcBef>
              <a:buNone/>
            </a:pPr>
            <a:r>
              <a:rPr lang="fr" sz="2400" i="1" dirty="0"/>
              <a:t>Guillaume Biannic (g9bianni@enib.fr)</a:t>
            </a:r>
          </a:p>
          <a:p>
            <a:pPr rtl="0">
              <a:spcBef>
                <a:spcPts val="0"/>
              </a:spcBef>
              <a:buNone/>
            </a:pPr>
            <a:endParaRPr sz="2400" i="1" dirty="0"/>
          </a:p>
          <a:p>
            <a:pPr rtl="0">
              <a:spcBef>
                <a:spcPts val="0"/>
              </a:spcBef>
              <a:buNone/>
            </a:pPr>
            <a:r>
              <a:rPr lang="fr" sz="1400" i="1" dirty="0"/>
              <a:t>Encadrants : Nathalie Le Bigot (nathalie.lebigot@univ-brest.fr), Cédric Buche (buche@enib.fr)</a:t>
            </a:r>
          </a:p>
          <a:p>
            <a:pPr>
              <a:spcBef>
                <a:spcPts val="0"/>
              </a:spcBef>
              <a:buNone/>
            </a:pPr>
            <a:endParaRPr sz="2400" i="1" dirty="0"/>
          </a:p>
        </p:txBody>
      </p:sp>
      <p:sp>
        <p:nvSpPr>
          <p:cNvPr id="40" name="Shape 40"/>
          <p:cNvSpPr txBox="1"/>
          <p:nvPr/>
        </p:nvSpPr>
        <p:spPr>
          <a:xfrm>
            <a:off x="8570250" y="4791000"/>
            <a:ext cx="573600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1" name="Shape 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1899" y="4121624"/>
            <a:ext cx="1905126" cy="95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Shape 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8124" y="4034400"/>
            <a:ext cx="1719874" cy="1109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Shape 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861" y="3581202"/>
            <a:ext cx="2226586" cy="1170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Shape 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53807" y="3276358"/>
            <a:ext cx="953799" cy="178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Shape 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82966" y="3097164"/>
            <a:ext cx="5260882" cy="872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541" y="4251931"/>
            <a:ext cx="1518840" cy="696061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fr" sz="3000" dirty="0"/>
              <a:t>Capture de mouvement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fr" sz="2400" dirty="0">
                <a:solidFill>
                  <a:srgbClr val="F3F3F3"/>
                </a:solidFill>
              </a:rPr>
              <a:t>Capture optique </a:t>
            </a:r>
          </a:p>
          <a:p>
            <a:pPr lvl="0">
              <a:buClr>
                <a:schemeClr val="dk1"/>
              </a:buClr>
              <a:buSzPct val="61111"/>
            </a:pPr>
            <a:r>
              <a:rPr lang="fr" sz="1800" dirty="0" smtClean="0">
                <a:solidFill>
                  <a:srgbClr val="F3F3F3"/>
                </a:solidFill>
              </a:rPr>
              <a:t>[</a:t>
            </a:r>
            <a:r>
              <a:rPr lang="fr-FR" sz="1800" dirty="0" err="1"/>
              <a:t>Knossow</a:t>
            </a:r>
            <a:r>
              <a:rPr lang="fr-FR" sz="1800" dirty="0"/>
              <a:t>, 2007</a:t>
            </a:r>
            <a:r>
              <a:rPr lang="fr" sz="1800" dirty="0" smtClean="0">
                <a:solidFill>
                  <a:srgbClr val="F3F3F3"/>
                </a:solidFill>
              </a:rPr>
              <a:t>] </a:t>
            </a:r>
            <a:r>
              <a:rPr lang="fr" sz="1800" dirty="0" smtClean="0">
                <a:solidFill>
                  <a:srgbClr val="FFFFFF"/>
                </a:solidFill>
              </a:rPr>
              <a:t>[</a:t>
            </a:r>
            <a:r>
              <a:rPr lang="fr-FR" sz="1800" dirty="0" err="1"/>
              <a:t>Zong</a:t>
            </a:r>
            <a:r>
              <a:rPr lang="fr-FR" sz="1800" dirty="0"/>
              <a:t>, 2012</a:t>
            </a:r>
            <a:r>
              <a:rPr lang="fr" sz="1800" dirty="0" smtClean="0">
                <a:solidFill>
                  <a:srgbClr val="FFFFFF"/>
                </a:solidFill>
              </a:rPr>
              <a:t>]</a:t>
            </a:r>
            <a:endParaRPr lang="fr" sz="1800" dirty="0">
              <a:solidFill>
                <a:srgbClr val="FFFFFF"/>
              </a:solidFill>
            </a:endParaRP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068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/>
              <a:t>Précis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 smtClean="0"/>
              <a:t>Peu de mouvements non perçus</a:t>
            </a:r>
            <a:endParaRPr lang="fr" sz="1800" dirty="0"/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/>
              <a:t>Beaucoup de matériels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fr" sz="1800" dirty="0"/>
              <a:t>Marqueurs intrusifs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4849575" y="4062100"/>
            <a:ext cx="4006800" cy="64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i="1">
                <a:latin typeface="Georgia"/>
                <a:ea typeface="Georgia"/>
                <a:cs typeface="Georgia"/>
                <a:sym typeface="Georgia"/>
              </a:rPr>
              <a:t>Exemple de marqueurs</a:t>
            </a: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3400" y="1670950"/>
            <a:ext cx="3144449" cy="23583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ZoneTexte 6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8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10/13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fr" sz="3000"/>
              <a:t>Capture de mouvement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fr" sz="2400">
                <a:solidFill>
                  <a:srgbClr val="F3F3F3"/>
                </a:solidFill>
              </a:rPr>
              <a:t>Kinect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fr" sz="1800">
                <a:solidFill>
                  <a:srgbClr val="EFEFEF"/>
                </a:solidFill>
              </a:rPr>
              <a:t>[Zeng et al., 2012]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457200" y="1241550"/>
            <a:ext cx="40068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fr" sz="1800" dirty="0" smtClean="0"/>
              <a:t>Certains mouvements non preçus [Chang </a:t>
            </a:r>
            <a:r>
              <a:rPr lang="fr" sz="1800" dirty="0"/>
              <a:t>et al., 2012]</a:t>
            </a:r>
          </a:p>
          <a:p>
            <a:pPr lvl="0" rtl="0">
              <a:spcBef>
                <a:spcPts val="0"/>
              </a:spcBef>
              <a:buNone/>
            </a:pPr>
            <a:endParaRPr lang="fr-FR" sz="1800" dirty="0" smtClean="0"/>
          </a:p>
          <a:p>
            <a:pPr lvl="0"/>
            <a:r>
              <a:rPr lang="fr-FR" sz="1800" dirty="0" smtClean="0"/>
              <a:t>Influence de la distance </a:t>
            </a:r>
            <a:r>
              <a:rPr lang="fr" sz="1800" dirty="0"/>
              <a:t>[Livingston et al., 2012] </a:t>
            </a:r>
            <a:endParaRPr lang="fr-FR" sz="1800" dirty="0" smtClean="0"/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/>
              <a:t>Reconnaissance de formes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fr" sz="1800" dirty="0"/>
              <a:t>Une seule caméra nécessaire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4849575" y="4062100"/>
            <a:ext cx="4006800" cy="64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i="1">
                <a:latin typeface="Georgia"/>
                <a:ea typeface="Georgia"/>
                <a:cs typeface="Georgia"/>
                <a:sym typeface="Georgia"/>
              </a:rPr>
              <a:t>Microsoft Kinect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8675" y="1665697"/>
            <a:ext cx="4248600" cy="209342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ZoneTexte 6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8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11/13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fr" sz="3000"/>
              <a:t>Conclusion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457200" y="1212600"/>
            <a:ext cx="8070899" cy="3578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fr" sz="1800" dirty="0" smtClean="0"/>
          </a:p>
          <a:p>
            <a:pPr rtl="0">
              <a:spcBef>
                <a:spcPts val="0"/>
              </a:spcBef>
              <a:buNone/>
            </a:pPr>
            <a:r>
              <a:rPr lang="fr" sz="1800" dirty="0" smtClean="0"/>
              <a:t>Illusion </a:t>
            </a:r>
            <a:r>
              <a:rPr lang="fr" sz="1800" dirty="0"/>
              <a:t>de la main en plastique forte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/>
              <a:t>Appartenance </a:t>
            </a:r>
            <a:r>
              <a:rPr lang="fr" sz="1800" dirty="0" smtClean="0"/>
              <a:t>au </a:t>
            </a:r>
            <a:r>
              <a:rPr lang="fr" sz="1800" dirty="0"/>
              <a:t>corps virtuel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/>
              <a:t>Modification de la perception du corps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 smtClean="0"/>
              <a:t>Possibilité </a:t>
            </a:r>
            <a:r>
              <a:rPr lang="fr" sz="1800" dirty="0"/>
              <a:t>de modifier un corps virtuel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fr" sz="1800" dirty="0"/>
              <a:t>Plus de souplesse avec la réalité virtuelle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6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12/13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fr" sz="3000" dirty="0" smtClean="0"/>
              <a:t>Ouverture sur le stage</a:t>
            </a:r>
            <a:endParaRPr lang="fr" sz="3000" dirty="0"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457200" y="1330250"/>
            <a:ext cx="8070899" cy="3578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fr" sz="1800" dirty="0"/>
          </a:p>
        </p:txBody>
      </p:sp>
      <p:sp>
        <p:nvSpPr>
          <p:cNvPr id="122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13/13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059" y="1487008"/>
            <a:ext cx="4353179" cy="326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74052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ctrTitle"/>
          </p:nvPr>
        </p:nvSpPr>
        <p:spPr>
          <a:xfrm>
            <a:off x="148125" y="175575"/>
            <a:ext cx="8928900" cy="2729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fr" sz="3600"/>
              <a:t>Illusion de sortie de corps en réalité virtuelle et trouble de l'image du corps</a:t>
            </a:r>
          </a:p>
          <a:p>
            <a:pPr rtl="0">
              <a:spcBef>
                <a:spcPts val="0"/>
              </a:spcBef>
              <a:buNone/>
            </a:pPr>
            <a:endParaRPr sz="2400" i="1"/>
          </a:p>
          <a:p>
            <a:pPr rtl="0">
              <a:spcBef>
                <a:spcPts val="0"/>
              </a:spcBef>
              <a:buNone/>
            </a:pPr>
            <a:r>
              <a:rPr lang="fr" sz="2400" i="1"/>
              <a:t>Guillaume Biannic (g9bianni@enib.fr)</a:t>
            </a:r>
          </a:p>
          <a:p>
            <a:pPr rtl="0">
              <a:spcBef>
                <a:spcPts val="0"/>
              </a:spcBef>
              <a:buNone/>
            </a:pPr>
            <a:endParaRPr sz="2400" i="1"/>
          </a:p>
          <a:p>
            <a:pPr rtl="0">
              <a:spcBef>
                <a:spcPts val="0"/>
              </a:spcBef>
              <a:buNone/>
            </a:pPr>
            <a:r>
              <a:rPr lang="fr" sz="1400" i="1"/>
              <a:t>Encadrants : Nathalie Le Bigot (nathalie.lebigot@univ-brest.fr), Cédric Buche (buche@enib.fr)</a:t>
            </a:r>
          </a:p>
          <a:p>
            <a:pPr>
              <a:spcBef>
                <a:spcPts val="0"/>
              </a:spcBef>
              <a:buNone/>
            </a:pPr>
            <a:endParaRPr sz="2400" i="1"/>
          </a:p>
        </p:txBody>
      </p:sp>
      <p:sp>
        <p:nvSpPr>
          <p:cNvPr id="40" name="Shape 40"/>
          <p:cNvSpPr txBox="1"/>
          <p:nvPr/>
        </p:nvSpPr>
        <p:spPr>
          <a:xfrm>
            <a:off x="8570250" y="4791000"/>
            <a:ext cx="573600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1" name="Shape 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1899" y="4121624"/>
            <a:ext cx="1905126" cy="95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Shape 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8124" y="4034400"/>
            <a:ext cx="1719874" cy="1109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Shape 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1861" y="3581202"/>
            <a:ext cx="2226586" cy="1170962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Shape 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53807" y="3276358"/>
            <a:ext cx="953799" cy="178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Shape 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82967" y="3050275"/>
            <a:ext cx="5260882" cy="872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541" y="4251931"/>
            <a:ext cx="1518840" cy="69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0459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fr"/>
              <a:t>Bibliographie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fr" sz="1800" dirty="0"/>
              <a:t>[Luyat, 2014] Luyat, M., 2014, Les apports de la psychologie cognitive et de la neuropsychologie dans la compréhension de l'anorexie </a:t>
            </a:r>
            <a:r>
              <a:rPr lang="fr" sz="1800" dirty="0" smtClean="0"/>
              <a:t>mental</a:t>
            </a:r>
          </a:p>
          <a:p>
            <a:r>
              <a:rPr lang="fr-FR" sz="1800" dirty="0" smtClean="0"/>
              <a:t>[</a:t>
            </a:r>
            <a:r>
              <a:rPr lang="fr-FR" sz="1800" dirty="0" err="1" smtClean="0"/>
              <a:t>Guardia</a:t>
            </a:r>
            <a:r>
              <a:rPr lang="fr-FR" sz="1800" dirty="0" smtClean="0"/>
              <a:t> et al, 2010] </a:t>
            </a:r>
            <a:r>
              <a:rPr lang="fr-FR" sz="1800" dirty="0" err="1" smtClean="0"/>
              <a:t>Guardia</a:t>
            </a:r>
            <a:r>
              <a:rPr lang="fr-FR" sz="1800" dirty="0" smtClean="0"/>
              <a:t>, D., </a:t>
            </a:r>
            <a:r>
              <a:rPr lang="fr-FR" sz="1800" dirty="0" err="1" smtClean="0"/>
              <a:t>Lafarguea</a:t>
            </a:r>
            <a:r>
              <a:rPr lang="fr-FR" sz="1800" dirty="0" smtClean="0"/>
              <a:t>, G., Thomas, P., </a:t>
            </a:r>
            <a:r>
              <a:rPr lang="fr-FR" sz="1800" dirty="0" err="1" smtClean="0"/>
              <a:t>Dodin</a:t>
            </a:r>
            <a:r>
              <a:rPr lang="fr-FR" sz="1800" dirty="0" smtClean="0"/>
              <a:t>, V., </a:t>
            </a:r>
            <a:r>
              <a:rPr lang="fr-FR" sz="1800" dirty="0" err="1" smtClean="0"/>
              <a:t>Cottencin</a:t>
            </a:r>
            <a:r>
              <a:rPr lang="fr-FR" sz="1800" dirty="0" smtClean="0"/>
              <a:t>, O., &amp; </a:t>
            </a:r>
            <a:r>
              <a:rPr lang="fr-FR" sz="1800" dirty="0" err="1" smtClean="0"/>
              <a:t>Luyat</a:t>
            </a:r>
            <a:r>
              <a:rPr lang="fr-FR" sz="1800" dirty="0" smtClean="0"/>
              <a:t>, M. (2010). </a:t>
            </a:r>
            <a:r>
              <a:rPr lang="en-US" sz="1800" dirty="0" smtClean="0"/>
              <a:t>Anticipation of body-scaled action is </a:t>
            </a:r>
            <a:r>
              <a:rPr lang="en-US" sz="1800" dirty="0" err="1" smtClean="0"/>
              <a:t>modied</a:t>
            </a:r>
            <a:r>
              <a:rPr lang="en-US" sz="1800" dirty="0" smtClean="0"/>
              <a:t> in anorexia nervosa. </a:t>
            </a:r>
            <a:r>
              <a:rPr lang="en-US" sz="1800" dirty="0" err="1" smtClean="0"/>
              <a:t>Neuropsychologia</a:t>
            </a:r>
            <a:r>
              <a:rPr lang="en-US" sz="1800" dirty="0"/>
              <a:t>, </a:t>
            </a:r>
            <a:r>
              <a:rPr lang="en-US" sz="1800" dirty="0" smtClean="0"/>
              <a:t>Volume </a:t>
            </a:r>
            <a:r>
              <a:rPr lang="fr-FR" sz="1800" dirty="0" smtClean="0"/>
              <a:t>48</a:t>
            </a:r>
            <a:r>
              <a:rPr lang="fr-FR" sz="1800" dirty="0"/>
              <a:t>, Issue 13, Pages 3961-3966</a:t>
            </a:r>
            <a:endParaRPr lang="fr" sz="1800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fr" sz="1800" dirty="0"/>
              <a:t>[Blanke et al., 2010] Lopez, C., &amp; Blanke, O., 2010, Quand l'esprit met le corps à </a:t>
            </a:r>
            <a:r>
              <a:rPr lang="fr" sz="1800" dirty="0" smtClean="0"/>
              <a:t>distance</a:t>
            </a:r>
          </a:p>
          <a:p>
            <a:r>
              <a:rPr lang="en-US" sz="1800" dirty="0" smtClean="0"/>
              <a:t>[</a:t>
            </a:r>
            <a:r>
              <a:rPr lang="en-US" sz="1800" dirty="0" err="1" smtClean="0"/>
              <a:t>Ehrsson</a:t>
            </a:r>
            <a:r>
              <a:rPr lang="en-US" sz="1800" dirty="0" smtClean="0"/>
              <a:t>, 2007] </a:t>
            </a:r>
            <a:r>
              <a:rPr lang="en-US" sz="1800" dirty="0" err="1" smtClean="0"/>
              <a:t>Ehrsson</a:t>
            </a:r>
            <a:r>
              <a:rPr lang="en-US" sz="1800" dirty="0" smtClean="0"/>
              <a:t> </a:t>
            </a:r>
            <a:r>
              <a:rPr lang="en-US" sz="1800" dirty="0"/>
              <a:t>H. H. (2007). The experimental induction of out-of-body experiences. Science , </a:t>
            </a:r>
            <a:r>
              <a:rPr lang="en-US" sz="1800" dirty="0" smtClean="0"/>
              <a:t>317,</a:t>
            </a:r>
            <a:r>
              <a:rPr lang="fr-FR" sz="1800" dirty="0" smtClean="0"/>
              <a:t>1048</a:t>
            </a:r>
            <a:r>
              <a:rPr lang="fr-FR" sz="1800" dirty="0"/>
              <a:t>.</a:t>
            </a:r>
            <a:endParaRPr lang="fr" sz="1800" dirty="0" smtClean="0"/>
          </a:p>
          <a:p>
            <a:r>
              <a:rPr lang="fr-FR" sz="1800" dirty="0" smtClean="0"/>
              <a:t>[Slater et al,, 2008] Slater</a:t>
            </a:r>
            <a:r>
              <a:rPr lang="fr-FR" sz="1800" dirty="0"/>
              <a:t>, M., </a:t>
            </a:r>
            <a:r>
              <a:rPr lang="fr-FR" sz="1800" dirty="0" err="1"/>
              <a:t>Spanlang</a:t>
            </a:r>
            <a:r>
              <a:rPr lang="fr-FR" sz="1800" dirty="0"/>
              <a:t>, B., </a:t>
            </a:r>
            <a:r>
              <a:rPr lang="fr-FR" sz="1800" dirty="0" err="1"/>
              <a:t>Frisoli</a:t>
            </a:r>
            <a:r>
              <a:rPr lang="fr-FR" sz="1800" dirty="0"/>
              <a:t>, A., &amp; Sanchez-Vives, M.V. (2008). Virtual hand </a:t>
            </a:r>
            <a:r>
              <a:rPr lang="fr-FR" sz="1800" dirty="0" smtClean="0"/>
              <a:t>illusion </a:t>
            </a:r>
            <a:r>
              <a:rPr lang="en-US" sz="1800" dirty="0" smtClean="0"/>
              <a:t>induced </a:t>
            </a:r>
            <a:r>
              <a:rPr lang="en-US" sz="1800" dirty="0"/>
              <a:t>by visual- proprioceptive and motor correlations. </a:t>
            </a:r>
            <a:r>
              <a:rPr lang="en-US" sz="1800" dirty="0" err="1"/>
              <a:t>PLoS</a:t>
            </a:r>
            <a:r>
              <a:rPr lang="en-US" sz="1800" dirty="0"/>
              <a:t> ONE 5(4</a:t>
            </a:r>
            <a:r>
              <a:rPr lang="en-US" sz="1800" dirty="0" smtClean="0"/>
              <a:t>): e10381.</a:t>
            </a:r>
            <a:endParaRPr lang="fr" sz="18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fr"/>
              <a:t>Bibliographie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fr" sz="1800" dirty="0"/>
              <a:t>[Ehrsson et al., 2014] Preston, C., &amp; Ehrsson, H. H., 2014, Illusory changes in body size modulate body satisfaction in a way that is related to non-clinical eating disorder psychopathology</a:t>
            </a:r>
          </a:p>
          <a:p>
            <a:pPr lvl="0"/>
            <a:r>
              <a:rPr lang="fr" sz="1800" dirty="0" smtClean="0"/>
              <a:t>[</a:t>
            </a:r>
            <a:r>
              <a:rPr lang="fr" sz="1800" dirty="0"/>
              <a:t>Lenggenhager et al., 2007] Lenggenhager, B., Tadi, T., Metzinger, T., &amp; Blanke, O., 2007, Video ergo sum : manipulating bodily self-consciousness</a:t>
            </a:r>
          </a:p>
          <a:p>
            <a:pPr lvl="0"/>
            <a:r>
              <a:rPr lang="fr" sz="1800" dirty="0"/>
              <a:t>[Zhong et al., 2009] Zhong Y., Liu H., &amp; Jinag J., 2009, 3D Human Body Morphing Based on Shape </a:t>
            </a:r>
            <a:r>
              <a:rPr lang="fr" sz="1800" dirty="0" smtClean="0"/>
              <a:t>Interpolation</a:t>
            </a:r>
          </a:p>
          <a:p>
            <a:r>
              <a:rPr lang="en-US" sz="1800" dirty="0" smtClean="0"/>
              <a:t>[Lee et al., 2001] Lee</a:t>
            </a:r>
            <a:r>
              <a:rPr lang="en-US" sz="1800" dirty="0"/>
              <a:t>, W., </a:t>
            </a:r>
            <a:r>
              <a:rPr lang="en-US" sz="1800" dirty="0" err="1"/>
              <a:t>Magnenat-Thalmann</a:t>
            </a:r>
            <a:r>
              <a:rPr lang="en-US" sz="1800" dirty="0"/>
              <a:t> N. (2001). Virtual Body Morphing Computer Animation, </a:t>
            </a:r>
            <a:r>
              <a:rPr lang="en-US" sz="1800" dirty="0" smtClean="0"/>
              <a:t>The Fourteenth </a:t>
            </a:r>
            <a:r>
              <a:rPr lang="en-US" sz="1800" dirty="0"/>
              <a:t>Conference on Computer Animation. Proceedings, p158-166</a:t>
            </a:r>
            <a:endParaRPr lang="fr" sz="1800" dirty="0" smtClean="0"/>
          </a:p>
          <a:p>
            <a:r>
              <a:rPr lang="fr-FR" sz="1800" dirty="0" smtClean="0"/>
              <a:t>[</a:t>
            </a:r>
            <a:r>
              <a:rPr lang="fr-FR" sz="1800" dirty="0" err="1" smtClean="0"/>
              <a:t>Knossow</a:t>
            </a:r>
            <a:r>
              <a:rPr lang="fr-FR" sz="1800" dirty="0" smtClean="0"/>
              <a:t>, 2007] </a:t>
            </a:r>
            <a:r>
              <a:rPr lang="fr-FR" sz="1800" dirty="0" err="1" smtClean="0"/>
              <a:t>Knossow</a:t>
            </a:r>
            <a:r>
              <a:rPr lang="fr-FR" sz="1800" dirty="0"/>
              <a:t>, D. (2007</a:t>
            </a:r>
            <a:r>
              <a:rPr lang="fr-FR" sz="1800" dirty="0" smtClean="0"/>
              <a:t>).Paramétrage </a:t>
            </a:r>
            <a:r>
              <a:rPr lang="fr-FR" sz="1800" dirty="0"/>
              <a:t>et Capture </a:t>
            </a:r>
            <a:r>
              <a:rPr lang="fr-FR" sz="1800" dirty="0" smtClean="0"/>
              <a:t>Multi caméras </a:t>
            </a:r>
            <a:r>
              <a:rPr lang="fr-FR" sz="1800" dirty="0"/>
              <a:t>du Mouvement Humain. </a:t>
            </a:r>
            <a:r>
              <a:rPr lang="fr-FR" sz="1800" dirty="0" err="1" smtClean="0"/>
              <a:t>Human</a:t>
            </a:r>
            <a:r>
              <a:rPr lang="fr-FR" sz="1800" dirty="0" smtClean="0"/>
              <a:t>-Computer </a:t>
            </a:r>
            <a:r>
              <a:rPr lang="fr-FR" sz="1800" dirty="0"/>
              <a:t>Interaction. Institut National Polytechnique de Grenoble - INPG.</a:t>
            </a:r>
            <a:endParaRPr sz="1800" dirty="0"/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>
              <a:spcBef>
                <a:spcPts val="0"/>
              </a:spcBef>
              <a:buNone/>
            </a:pPr>
            <a:endParaRPr sz="18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/>
              <a:t>Bibliographie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fr-FR" sz="1800" dirty="0" smtClean="0"/>
              <a:t>[</a:t>
            </a:r>
            <a:r>
              <a:rPr lang="fr-FR" sz="1800" dirty="0" err="1" smtClean="0"/>
              <a:t>Zong</a:t>
            </a:r>
            <a:r>
              <a:rPr lang="fr-FR" sz="1800" dirty="0" smtClean="0"/>
              <a:t>, 2012] </a:t>
            </a:r>
            <a:r>
              <a:rPr lang="fr-FR" sz="1800" dirty="0" err="1" smtClean="0"/>
              <a:t>Zong</a:t>
            </a:r>
            <a:r>
              <a:rPr lang="fr-FR" sz="1800" dirty="0"/>
              <a:t>, C. (2012). </a:t>
            </a:r>
            <a:r>
              <a:rPr lang="fr-FR" sz="1800" dirty="0" err="1"/>
              <a:t>Systeme</a:t>
            </a:r>
            <a:r>
              <a:rPr lang="fr-FR" sz="1800" dirty="0"/>
              <a:t> </a:t>
            </a:r>
            <a:r>
              <a:rPr lang="fr-FR" sz="1800" dirty="0" err="1"/>
              <a:t>embarquee</a:t>
            </a:r>
            <a:r>
              <a:rPr lang="fr-FR" sz="1800" dirty="0"/>
              <a:t> de capture et analyse du mouvement humain durant </a:t>
            </a:r>
            <a:r>
              <a:rPr lang="fr-FR" sz="1800" dirty="0" smtClean="0"/>
              <a:t>la marche</a:t>
            </a:r>
            <a:r>
              <a:rPr lang="fr-FR" sz="1800" dirty="0"/>
              <a:t>. </a:t>
            </a:r>
            <a:r>
              <a:rPr lang="fr-FR" sz="1800" dirty="0" err="1"/>
              <a:t>Automatic</a:t>
            </a:r>
            <a:r>
              <a:rPr lang="fr-FR" sz="1800" dirty="0"/>
              <a:t>. </a:t>
            </a:r>
            <a:r>
              <a:rPr lang="fr-FR" sz="1800" dirty="0" err="1"/>
              <a:t>Universite</a:t>
            </a:r>
            <a:r>
              <a:rPr lang="fr-FR" sz="1800" dirty="0"/>
              <a:t> Pierre et Marie Curie - Paris VI.</a:t>
            </a:r>
            <a:endParaRPr lang="fr" sz="1800" dirty="0" smtClean="0"/>
          </a:p>
          <a:p>
            <a:r>
              <a:rPr lang="fr" sz="1800" dirty="0" smtClean="0"/>
              <a:t>[</a:t>
            </a:r>
            <a:r>
              <a:rPr lang="fr" sz="1800" dirty="0"/>
              <a:t>Zeng et al., 2012] Wenjun Zeng &amp; Zhengyou Zhang, 2012, Microsoft Kinect Sensor and Its Effect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1800" dirty="0" smtClean="0"/>
              <a:t>[</a:t>
            </a:r>
            <a:r>
              <a:rPr lang="fr" sz="1800" dirty="0"/>
              <a:t>Chang et al., 2012]Chien-Yen Chang, Belinda Lange, Mi Zhang, Sebastian Koenig,Phil Requejo, Noom Somboon, Alexander A. Sawchuk, and Albert A. Rizzo, 2012, Towards Pervasive Physical Rehabilitation Using Microsoft Kinect</a:t>
            </a:r>
          </a:p>
          <a:p>
            <a:r>
              <a:rPr lang="fr" sz="1800" dirty="0"/>
              <a:t>[Livingston et al., 2012</a:t>
            </a:r>
            <a:r>
              <a:rPr lang="fr" sz="1800" dirty="0" smtClean="0"/>
              <a:t>] </a:t>
            </a:r>
            <a:r>
              <a:rPr lang="fr-FR" sz="1800" dirty="0"/>
              <a:t>Livingston, M. A., </a:t>
            </a:r>
            <a:r>
              <a:rPr lang="fr-FR" sz="1800" dirty="0" err="1"/>
              <a:t>Sebastian</a:t>
            </a:r>
            <a:r>
              <a:rPr lang="fr-FR" sz="1800" dirty="0"/>
              <a:t>, J., Ai, Z., &amp; </a:t>
            </a:r>
            <a:r>
              <a:rPr lang="fr-FR" sz="1800" dirty="0" err="1"/>
              <a:t>Decker</a:t>
            </a:r>
            <a:r>
              <a:rPr lang="fr-FR" sz="1800" dirty="0"/>
              <a:t>, J. W. (2012). Performance </a:t>
            </a:r>
            <a:r>
              <a:rPr lang="fr-FR" sz="1800" dirty="0" err="1" smtClean="0"/>
              <a:t>Measurements</a:t>
            </a:r>
            <a:r>
              <a:rPr lang="fr-FR" sz="1800" dirty="0"/>
              <a:t> </a:t>
            </a:r>
            <a:r>
              <a:rPr lang="en-US" sz="1800" dirty="0" smtClean="0"/>
              <a:t>for </a:t>
            </a:r>
            <a:r>
              <a:rPr lang="en-US" sz="1800" dirty="0"/>
              <a:t>the Microsoft Kinect Skeleton. Proc. IEEE Virtual Reality Workshops, pp.119 -120.</a:t>
            </a:r>
            <a:endParaRPr sz="1800" dirty="0"/>
          </a:p>
          <a:p>
            <a:pPr lvl="0" rtl="0">
              <a:spcBef>
                <a:spcPts val="0"/>
              </a:spcBef>
              <a:buNone/>
            </a:pPr>
            <a:endParaRPr sz="18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155474"/>
            <a:ext cx="8229600" cy="907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3000" dirty="0" smtClean="0">
                <a:solidFill>
                  <a:srgbClr val="F3F3F3"/>
                </a:solidFill>
              </a:rPr>
              <a:t>Introduction</a:t>
            </a:r>
            <a:endParaRPr lang="fr" sz="1800" dirty="0">
              <a:solidFill>
                <a:srgbClr val="F3F3F3"/>
              </a:solidFill>
            </a:endParaRPr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488907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fr-FR" sz="1800" dirty="0"/>
              <a:t>But : Aider les patients souffrants d’anorexie mentale</a:t>
            </a:r>
          </a:p>
          <a:p>
            <a:pPr lvl="0"/>
            <a:endParaRPr lang="fr-FR" sz="1800" dirty="0"/>
          </a:p>
          <a:p>
            <a:pPr lvl="0"/>
            <a:r>
              <a:rPr lang="fr-FR" sz="1800" dirty="0"/>
              <a:t>Solutions existantes :</a:t>
            </a:r>
          </a:p>
          <a:p>
            <a:pPr lvl="0"/>
            <a:endParaRPr lang="fr-FR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Miroir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Massage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sz="1800" dirty="0"/>
              <a:t>Dessin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sz="1800" dirty="0"/>
          </a:p>
          <a:p>
            <a:pPr lvl="0"/>
            <a:r>
              <a:rPr lang="fr-FR" sz="1800" dirty="0"/>
              <a:t>Reproduire le phénomène de sortie de corps en réalité virtuelle</a:t>
            </a:r>
          </a:p>
          <a:p>
            <a:pPr lvl="0"/>
            <a:endParaRPr lang="fr-FR" sz="1800" dirty="0"/>
          </a:p>
          <a:p>
            <a:pPr lvl="0"/>
            <a:r>
              <a:rPr lang="fr-FR" sz="1800" dirty="0"/>
              <a:t>Modifier l’apparence d’un corps virtuel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8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  2/13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58176279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155474"/>
            <a:ext cx="8229600" cy="907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3000" dirty="0" smtClean="0">
                <a:solidFill>
                  <a:srgbClr val="F3F3F3"/>
                </a:solidFill>
              </a:rPr>
              <a:t>Plan</a:t>
            </a:r>
            <a:endParaRPr lang="fr" sz="1800" dirty="0">
              <a:solidFill>
                <a:srgbClr val="F3F3F3"/>
              </a:solidFill>
            </a:endParaRPr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728949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fr-FR" sz="1800" dirty="0" smtClean="0"/>
              <a:t>Anorexie mentale</a:t>
            </a:r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fr-FR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" sz="1800" dirty="0">
                <a:solidFill>
                  <a:schemeClr val="tx1"/>
                </a:solidFill>
              </a:rPr>
              <a:t>Sortie de corps en réalité virtuelle</a:t>
            </a:r>
            <a:endParaRPr lang="fr-FR" sz="1800" dirty="0" smtClean="0">
              <a:solidFill>
                <a:schemeClr val="tx1"/>
              </a:solidFill>
            </a:endParaRPr>
          </a:p>
          <a:p>
            <a:pPr lvl="0"/>
            <a:endParaRPr lang="fr-FR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" sz="1800" dirty="0"/>
              <a:t>Modification d’un corps </a:t>
            </a:r>
            <a:r>
              <a:rPr lang="fr" sz="1800" dirty="0" smtClean="0"/>
              <a:t>virtuel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" sz="1800" dirty="0"/>
              <a:t>Capture de mouvement</a:t>
            </a:r>
            <a:endParaRPr lang="fr-FR" sz="1800" dirty="0" smtClean="0"/>
          </a:p>
          <a:p>
            <a:pPr lvl="0" rtl="0">
              <a:spcBef>
                <a:spcPts val="0"/>
              </a:spcBef>
            </a:pPr>
            <a:endParaRPr lang="fr-FR" sz="1800" dirty="0"/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fr" sz="1800" dirty="0"/>
          </a:p>
        </p:txBody>
      </p:sp>
      <p:sp>
        <p:nvSpPr>
          <p:cNvPr id="7" name="ZoneTexte 6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8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  3/13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78248883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155474"/>
            <a:ext cx="8229600" cy="907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3000">
                <a:solidFill>
                  <a:srgbClr val="F3F3F3"/>
                </a:solidFill>
              </a:rPr>
              <a:t>Anorexie mentale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1800">
                <a:solidFill>
                  <a:srgbClr val="F3F3F3"/>
                </a:solidFill>
              </a:rPr>
              <a:t>[Luyat, 2014]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728949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fr" sz="1800" dirty="0"/>
              <a:t>Surestimation du poids du corps 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1800" dirty="0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1800" dirty="0"/>
              <a:t>Forte restriction alimentaire</a:t>
            </a:r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/>
            <a:r>
              <a:rPr lang="fr" sz="1800" dirty="0"/>
              <a:t>Schéma corporel </a:t>
            </a:r>
            <a:r>
              <a:rPr lang="fr" sz="1800" dirty="0" smtClean="0"/>
              <a:t>faussé </a:t>
            </a:r>
            <a:r>
              <a:rPr lang="fr-FR" sz="1800" dirty="0"/>
              <a:t>[</a:t>
            </a:r>
            <a:r>
              <a:rPr lang="fr-FR" sz="1800" dirty="0" err="1"/>
              <a:t>Guardia</a:t>
            </a:r>
            <a:r>
              <a:rPr lang="fr-FR" sz="1800" dirty="0"/>
              <a:t> et </a:t>
            </a:r>
            <a:r>
              <a:rPr lang="fr-FR" sz="1800" dirty="0" smtClean="0"/>
              <a:t>al., </a:t>
            </a:r>
            <a:r>
              <a:rPr lang="fr-FR" sz="1800" dirty="0"/>
              <a:t>2010]</a:t>
            </a:r>
            <a:endParaRPr lang="fr" sz="1800" dirty="0"/>
          </a:p>
          <a:p>
            <a:pPr lvl="0" rtl="0">
              <a:spcBef>
                <a:spcPts val="0"/>
              </a:spcBef>
              <a:buNone/>
            </a:pPr>
            <a:endParaRPr sz="1800" dirty="0"/>
          </a:p>
          <a:p>
            <a:pPr lvl="0" rtl="0">
              <a:spcBef>
                <a:spcPts val="0"/>
              </a:spcBef>
              <a:buNone/>
            </a:pPr>
            <a:r>
              <a:rPr lang="fr" sz="1800" dirty="0">
                <a:solidFill>
                  <a:srgbClr val="000000"/>
                </a:solidFill>
              </a:rPr>
              <a:t>Modification de la perception du corps</a:t>
            </a:r>
            <a:r>
              <a:rPr lang="fr" sz="1800" dirty="0"/>
              <a:t> nécessaire</a:t>
            </a:r>
          </a:p>
        </p:txBody>
      </p:sp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7250" y="1198100"/>
            <a:ext cx="3609200" cy="279072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/>
          <p:cNvSpPr txBox="1"/>
          <p:nvPr/>
        </p:nvSpPr>
        <p:spPr>
          <a:xfrm>
            <a:off x="5439800" y="4123550"/>
            <a:ext cx="3704099" cy="63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r" i="1">
                <a:latin typeface="Georgia"/>
                <a:ea typeface="Georgia"/>
                <a:cs typeface="Georgia"/>
                <a:sym typeface="Georgia"/>
              </a:rPr>
              <a:t>The “rubber hand illusion”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fr">
                <a:latin typeface="Georgia"/>
                <a:ea typeface="Georgia"/>
                <a:cs typeface="Georgia"/>
                <a:sym typeface="Georgia"/>
              </a:rPr>
              <a:t>[Luyat, 2014]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8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  4/13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457200" y="147999"/>
            <a:ext cx="8229600" cy="9152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3000" dirty="0">
                <a:solidFill>
                  <a:srgbClr val="F3F3F3"/>
                </a:solidFill>
              </a:rPr>
              <a:t>Sortie de corps en réalité virtuelle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fr" sz="1800" dirty="0">
                <a:solidFill>
                  <a:srgbClr val="F3F3F3"/>
                </a:solidFill>
              </a:rPr>
              <a:t>[Blanke et al., 2010]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58551" y="1200150"/>
            <a:ext cx="4917599" cy="3789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/>
              <a:t>Perception du monde d'une position élevée et vision d'une image de son corps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/>
              <a:t>Conflit multisensoriel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r>
              <a:rPr lang="fr" sz="1800" dirty="0"/>
              <a:t>Sensation d'appartenance </a:t>
            </a:r>
            <a:r>
              <a:rPr lang="fr" sz="1800" dirty="0" smtClean="0"/>
              <a:t>au </a:t>
            </a:r>
            <a:r>
              <a:rPr lang="fr" sz="1800" dirty="0"/>
              <a:t>corps </a:t>
            </a:r>
            <a:r>
              <a:rPr lang="fr" sz="1800" dirty="0" smtClean="0"/>
              <a:t>virtuel</a:t>
            </a:r>
            <a:r>
              <a:rPr lang="en-US" sz="1800" dirty="0"/>
              <a:t> [</a:t>
            </a:r>
            <a:r>
              <a:rPr lang="en-US" sz="1800" dirty="0" err="1"/>
              <a:t>Ehrsson</a:t>
            </a:r>
            <a:r>
              <a:rPr lang="en-US" sz="1800" dirty="0"/>
              <a:t>, 2007]</a:t>
            </a:r>
            <a:endParaRPr lang="fr" sz="1800" dirty="0"/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>
              <a:spcBef>
                <a:spcPts val="0"/>
              </a:spcBef>
              <a:buNone/>
            </a:pPr>
            <a:r>
              <a:rPr lang="fr" sz="1800" dirty="0"/>
              <a:t>Nécessite une synchronisation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550" y="1200150"/>
            <a:ext cx="3648075" cy="24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Shape 70"/>
          <p:cNvSpPr txBox="1"/>
          <p:nvPr/>
        </p:nvSpPr>
        <p:spPr>
          <a:xfrm>
            <a:off x="5616687" y="3801000"/>
            <a:ext cx="3271800" cy="80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fr" i="1" dirty="0">
                <a:latin typeface="Georgia"/>
                <a:ea typeface="Georgia"/>
                <a:cs typeface="Georgia"/>
                <a:sym typeface="Georgia"/>
              </a:rPr>
              <a:t>Expérience de sortie de corps</a:t>
            </a:r>
          </a:p>
          <a:p>
            <a:pPr algn="ctr">
              <a:spcBef>
                <a:spcPts val="0"/>
              </a:spcBef>
              <a:buNone/>
            </a:pPr>
            <a:r>
              <a:rPr lang="fr" dirty="0">
                <a:latin typeface="Georgia"/>
                <a:ea typeface="Georgia"/>
                <a:cs typeface="Georgia"/>
                <a:sym typeface="Georgia"/>
              </a:rPr>
              <a:t>[Blanke et al., 2010]</a:t>
            </a:r>
          </a:p>
        </p:txBody>
      </p:sp>
      <p:sp>
        <p:nvSpPr>
          <p:cNvPr id="10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  5/13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ct val="36666"/>
            </a:pPr>
            <a:r>
              <a:rPr lang="fr" sz="3000" dirty="0">
                <a:solidFill>
                  <a:srgbClr val="F3F3F3"/>
                </a:solidFill>
              </a:rPr>
              <a:t>Sortie de corps en réalité virtuelle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fr" sz="2400" dirty="0">
                <a:solidFill>
                  <a:srgbClr val="F3F3F3"/>
                </a:solidFill>
              </a:rPr>
              <a:t>Modification de la perception du corps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1815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fr" sz="1800" dirty="0" smtClean="0"/>
          </a:p>
          <a:p>
            <a:pPr rtl="0">
              <a:spcBef>
                <a:spcPts val="0"/>
              </a:spcBef>
              <a:buNone/>
            </a:pPr>
            <a:r>
              <a:rPr lang="fr" sz="1800" dirty="0" smtClean="0"/>
              <a:t>Sortie </a:t>
            </a:r>
            <a:r>
              <a:rPr lang="fr" sz="1800" dirty="0"/>
              <a:t>de corps réalisable avec un mannequin [Lenggenhager et al., 2007]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>
              <a:spcBef>
                <a:spcPts val="0"/>
              </a:spcBef>
              <a:buNone/>
            </a:pPr>
            <a:r>
              <a:rPr lang="fr" sz="1800" dirty="0"/>
              <a:t>Modification de la satisfaction de son corps [Ehrsson et al., 2014]</a:t>
            </a:r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6599" y="2710529"/>
            <a:ext cx="6490800" cy="16706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/>
        </p:nvSpPr>
        <p:spPr>
          <a:xfrm>
            <a:off x="2393249" y="4416460"/>
            <a:ext cx="4357499" cy="39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fr" i="1" dirty="0">
                <a:latin typeface="Georgia"/>
                <a:ea typeface="Georgia"/>
                <a:cs typeface="Georgia"/>
                <a:sym typeface="Georgia"/>
              </a:rPr>
              <a:t>Procédure de l’experience </a:t>
            </a:r>
            <a:r>
              <a:rPr lang="fr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[Ehrsson et al., 2014]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8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  6/13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ct val="36666"/>
            </a:pPr>
            <a:r>
              <a:rPr lang="fr" sz="3000" dirty="0">
                <a:solidFill>
                  <a:srgbClr val="F3F3F3"/>
                </a:solidFill>
              </a:rPr>
              <a:t>Sortie de corps en réalité virtuelle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fr" sz="2400" dirty="0" smtClean="0">
                <a:solidFill>
                  <a:srgbClr val="F3F3F3"/>
                </a:solidFill>
              </a:rPr>
              <a:t>Bilan</a:t>
            </a:r>
            <a:endParaRPr lang="fr" sz="2400" dirty="0">
              <a:solidFill>
                <a:srgbClr val="F3F3F3"/>
              </a:solidFill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5908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fr" sz="1800" dirty="0" smtClean="0"/>
          </a:p>
          <a:p>
            <a:pPr rtl="0">
              <a:spcBef>
                <a:spcPts val="0"/>
              </a:spcBef>
              <a:buNone/>
            </a:pPr>
            <a:r>
              <a:rPr lang="fr" sz="1800" dirty="0" smtClean="0"/>
              <a:t>Stimulation tactile</a:t>
            </a:r>
          </a:p>
          <a:p>
            <a:pPr rtl="0">
              <a:spcBef>
                <a:spcPts val="0"/>
              </a:spcBef>
              <a:buNone/>
            </a:pPr>
            <a:endParaRPr lang="fr"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 smtClean="0"/>
              <a:t>Capture de mouvement en temps réel</a:t>
            </a:r>
            <a:endParaRPr lang="fr" sz="1800" dirty="0"/>
          </a:p>
          <a:p>
            <a:pPr rtl="0">
              <a:spcBef>
                <a:spcPts val="0"/>
              </a:spcBef>
              <a:buNone/>
            </a:pPr>
            <a:endParaRPr lang="fr-FR" sz="1800" dirty="0" smtClean="0"/>
          </a:p>
          <a:p>
            <a:pPr rtl="0">
              <a:spcBef>
                <a:spcPts val="0"/>
              </a:spcBef>
              <a:buNone/>
            </a:pPr>
            <a:r>
              <a:rPr lang="fr-FR" sz="1800" dirty="0" smtClean="0"/>
              <a:t>Modification du corps virtuel en temps réel</a:t>
            </a:r>
            <a:endParaRPr sz="1800" dirty="0"/>
          </a:p>
        </p:txBody>
      </p:sp>
      <p:sp>
        <p:nvSpPr>
          <p:cNvPr id="5" name="ZoneTexte 4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6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  7/13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66023862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457200" y="98450"/>
            <a:ext cx="8229600" cy="964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fr" sz="3000" dirty="0"/>
              <a:t>Modification d’un corps virtuel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2400" dirty="0">
                <a:solidFill>
                  <a:srgbClr val="F3F3F3"/>
                </a:solidFill>
              </a:rPr>
              <a:t>Shape Interpolation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fr" sz="1800" dirty="0">
                <a:solidFill>
                  <a:srgbClr val="F3F3F3"/>
                </a:solidFill>
              </a:rPr>
              <a:t>[Zhong et al., 2009]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5471399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fr-FR" sz="1800" dirty="0" smtClean="0"/>
          </a:p>
          <a:p>
            <a:pPr rtl="0">
              <a:spcBef>
                <a:spcPts val="0"/>
              </a:spcBef>
              <a:buNone/>
            </a:pPr>
            <a:r>
              <a:rPr lang="fr-FR" sz="1800" dirty="0" smtClean="0"/>
              <a:t>Ré-échantillonner les deux modèles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 smtClean="0"/>
              <a:t>Découpage du modèle en suivant l’axe du squelette</a:t>
            </a:r>
            <a:endParaRPr lang="fr" sz="1800" dirty="0"/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/>
              <a:t>Calcul la position de points </a:t>
            </a:r>
            <a:r>
              <a:rPr lang="fr" sz="1800" dirty="0" smtClean="0"/>
              <a:t>intermédiaires</a:t>
            </a:r>
            <a:endParaRPr lang="fr" sz="1800" dirty="0"/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r>
              <a:rPr lang="fr" sz="1800" dirty="0"/>
              <a:t>Création de la surface à partir des points</a:t>
            </a:r>
          </a:p>
          <a:p>
            <a:pPr rtl="0">
              <a:spcBef>
                <a:spcPts val="0"/>
              </a:spcBef>
              <a:buNone/>
            </a:pPr>
            <a:endParaRPr sz="1800" dirty="0"/>
          </a:p>
          <a:p>
            <a:pPr rtl="0">
              <a:spcBef>
                <a:spcPts val="0"/>
              </a:spcBef>
              <a:buNone/>
            </a:pPr>
            <a:endParaRPr sz="1800" dirty="0"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4350" y="1914900"/>
            <a:ext cx="2740500" cy="179817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6164350" y="3902537"/>
            <a:ext cx="2740500" cy="69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fr" i="1">
                <a:latin typeface="Georgia"/>
                <a:ea typeface="Georgia"/>
                <a:cs typeface="Georgia"/>
                <a:sym typeface="Georgia"/>
              </a:rPr>
              <a:t>Deux modèles de corps humain</a:t>
            </a:r>
          </a:p>
          <a:p>
            <a:pPr algn="ctr">
              <a:spcBef>
                <a:spcPts val="0"/>
              </a:spcBef>
              <a:buNone/>
            </a:pPr>
            <a:r>
              <a:rPr lang="fr">
                <a:latin typeface="Georgia"/>
                <a:ea typeface="Georgia"/>
                <a:cs typeface="Georgia"/>
                <a:sym typeface="Georgia"/>
              </a:rPr>
              <a:t>[Zhong et al., 2009]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8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  8/13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fr" sz="3000" dirty="0"/>
              <a:t>Modification d’un corps virtuel</a:t>
            </a:r>
          </a:p>
          <a:p>
            <a:pPr lvl="0">
              <a:buClr>
                <a:schemeClr val="dk1"/>
              </a:buClr>
              <a:buSzPct val="45833"/>
            </a:pPr>
            <a:r>
              <a:rPr lang="fr" sz="2400" dirty="0" smtClean="0">
                <a:solidFill>
                  <a:srgbClr val="F3F3F3"/>
                </a:solidFill>
              </a:rPr>
              <a:t>Morphing 3D </a:t>
            </a:r>
            <a:br>
              <a:rPr lang="fr" sz="2400" dirty="0" smtClean="0">
                <a:solidFill>
                  <a:srgbClr val="F3F3F3"/>
                </a:solidFill>
              </a:rPr>
            </a:br>
            <a:r>
              <a:rPr lang="en-US" sz="1800" dirty="0" smtClean="0"/>
              <a:t>[</a:t>
            </a:r>
            <a:r>
              <a:rPr lang="en-US" sz="1800" dirty="0"/>
              <a:t>Lee et al., 2001</a:t>
            </a:r>
            <a:r>
              <a:rPr lang="en-US" sz="1800" dirty="0" smtClean="0"/>
              <a:t>]</a:t>
            </a:r>
            <a:endParaRPr lang="fr" sz="1800" dirty="0">
              <a:solidFill>
                <a:srgbClr val="F3F3F3"/>
              </a:solidFill>
            </a:endParaRP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068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sz="1800" dirty="0"/>
          </a:p>
          <a:p>
            <a:r>
              <a:rPr lang="fr-FR" sz="1800" dirty="0" smtClean="0"/>
              <a:t>Morphing </a:t>
            </a:r>
            <a:r>
              <a:rPr lang="fr-FR" sz="1800" dirty="0"/>
              <a:t>du squelette</a:t>
            </a:r>
            <a:r>
              <a:rPr lang="fr-FR" sz="1800" dirty="0" smtClean="0"/>
              <a:t>.</a:t>
            </a:r>
          </a:p>
          <a:p>
            <a:endParaRPr lang="fr-FR" sz="1800" dirty="0"/>
          </a:p>
          <a:p>
            <a:r>
              <a:rPr lang="fr-FR" sz="1800" dirty="0" smtClean="0"/>
              <a:t>Morphing </a:t>
            </a:r>
            <a:r>
              <a:rPr lang="fr-FR" sz="1800" dirty="0"/>
              <a:t>de la forme</a:t>
            </a:r>
            <a:r>
              <a:rPr lang="fr-FR" sz="1800" dirty="0" smtClean="0"/>
              <a:t>.</a:t>
            </a:r>
          </a:p>
          <a:p>
            <a:endParaRPr lang="fr-FR" sz="1800" dirty="0"/>
          </a:p>
          <a:p>
            <a:r>
              <a:rPr lang="fr-FR" sz="1800" dirty="0" smtClean="0"/>
              <a:t>Morphing </a:t>
            </a:r>
            <a:r>
              <a:rPr lang="fr-FR" sz="1800" dirty="0"/>
              <a:t>des </a:t>
            </a:r>
            <a:r>
              <a:rPr lang="fr-FR" sz="1800" dirty="0" smtClean="0"/>
              <a:t>coordonnées </a:t>
            </a:r>
            <a:r>
              <a:rPr lang="fr-FR" sz="1800" dirty="0"/>
              <a:t>de la texture</a:t>
            </a:r>
            <a:r>
              <a:rPr lang="fr-FR" sz="1800" dirty="0" smtClean="0"/>
              <a:t>.</a:t>
            </a:r>
          </a:p>
          <a:p>
            <a:endParaRPr lang="fr-FR" sz="1800" dirty="0"/>
          </a:p>
          <a:p>
            <a:r>
              <a:rPr lang="fr-FR" sz="1800" dirty="0" smtClean="0"/>
              <a:t>Morphing </a:t>
            </a:r>
            <a:r>
              <a:rPr lang="fr-FR" sz="1800" dirty="0"/>
              <a:t>de l'image de la texture.</a:t>
            </a:r>
            <a:endParaRPr lang="fr" sz="1800" dirty="0"/>
          </a:p>
        </p:txBody>
      </p:sp>
      <p:sp>
        <p:nvSpPr>
          <p:cNvPr id="97" name="Shape 97"/>
          <p:cNvSpPr txBox="1"/>
          <p:nvPr/>
        </p:nvSpPr>
        <p:spPr>
          <a:xfrm>
            <a:off x="4849575" y="3772104"/>
            <a:ext cx="4006800" cy="7998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fr-FR" i="1" dirty="0" smtClean="0">
                <a:latin typeface="Georgia" panose="02040502050405020303" pitchFamily="18" charset="0"/>
              </a:rPr>
              <a:t>Modèles </a:t>
            </a:r>
            <a:r>
              <a:rPr lang="fr-FR" i="1" dirty="0">
                <a:latin typeface="Georgia" panose="02040502050405020303" pitchFamily="18" charset="0"/>
              </a:rPr>
              <a:t>avec </a:t>
            </a:r>
            <a:r>
              <a:rPr lang="fr-FR" i="1" dirty="0" smtClean="0">
                <a:latin typeface="Georgia" panose="02040502050405020303" pitchFamily="18" charset="0"/>
              </a:rPr>
              <a:t>différentes </a:t>
            </a:r>
            <a:r>
              <a:rPr lang="fr-FR" i="1" dirty="0">
                <a:latin typeface="Georgia" panose="02040502050405020303" pitchFamily="18" charset="0"/>
              </a:rPr>
              <a:t>formes et la </a:t>
            </a:r>
            <a:r>
              <a:rPr lang="fr-FR" i="1" dirty="0" smtClean="0">
                <a:latin typeface="Georgia" panose="02040502050405020303" pitchFamily="18" charset="0"/>
              </a:rPr>
              <a:t>même </a:t>
            </a:r>
            <a:r>
              <a:rPr lang="fr-FR" i="1" dirty="0">
                <a:latin typeface="Georgia" panose="02040502050405020303" pitchFamily="18" charset="0"/>
              </a:rPr>
              <a:t>texture</a:t>
            </a:r>
            <a:r>
              <a:rPr lang="fr" i="1" dirty="0" smtClean="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fr" dirty="0" smtClean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[Lee et al.2001]</a:t>
            </a:r>
            <a:endParaRPr lang="fr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536" y="1980016"/>
            <a:ext cx="4200878" cy="1420892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0" y="4813360"/>
            <a:ext cx="2825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" sz="1200" i="1" dirty="0">
                <a:latin typeface="Georgia" panose="02040502050405020303" pitchFamily="18" charset="0"/>
              </a:rPr>
              <a:t>Guillaume Biannic (g9bianni@enib.fr)</a:t>
            </a:r>
            <a:endParaRPr lang="fr-FR" sz="1200" dirty="0">
              <a:latin typeface="Georgia" panose="02040502050405020303" pitchFamily="18" charset="0"/>
            </a:endParaRPr>
          </a:p>
        </p:txBody>
      </p:sp>
      <p:sp>
        <p:nvSpPr>
          <p:cNvPr id="9" name="Shape 122"/>
          <p:cNvSpPr txBox="1"/>
          <p:nvPr/>
        </p:nvSpPr>
        <p:spPr>
          <a:xfrm>
            <a:off x="8528098" y="4823023"/>
            <a:ext cx="675639" cy="352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  9/13</a:t>
            </a:r>
            <a:endParaRPr lang="fr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per-plane">
  <a:themeElements>
    <a:clrScheme name="Custom 354">
      <a:dk1>
        <a:srgbClr val="000000"/>
      </a:dk1>
      <a:lt1>
        <a:srgbClr val="FFFFFF"/>
      </a:lt1>
      <a:dk2>
        <a:srgbClr val="30182B"/>
      </a:dk2>
      <a:lt2>
        <a:srgbClr val="DFDFDF"/>
      </a:lt2>
      <a:accent1>
        <a:srgbClr val="592D50"/>
      </a:accent1>
      <a:accent2>
        <a:srgbClr val="D3A67A"/>
      </a:accent2>
      <a:accent3>
        <a:srgbClr val="45485F"/>
      </a:accent3>
      <a:accent4>
        <a:srgbClr val="6B9756"/>
      </a:accent4>
      <a:accent5>
        <a:srgbClr val="7D576E"/>
      </a:accent5>
      <a:accent6>
        <a:srgbClr val="4C1A23"/>
      </a:accent6>
      <a:hlink>
        <a:srgbClr val="511E3E"/>
      </a:hlink>
      <a:folHlink>
        <a:srgbClr val="9EA0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868</TotalTime>
  <Words>1049</Words>
  <Application>Microsoft Office PowerPoint</Application>
  <PresentationFormat>Affichage à l'écran (16:9)</PresentationFormat>
  <Paragraphs>171</Paragraphs>
  <Slides>17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0" baseType="lpstr">
      <vt:lpstr>Arial</vt:lpstr>
      <vt:lpstr>Georgia</vt:lpstr>
      <vt:lpstr>paper-plane</vt:lpstr>
      <vt:lpstr>Illusion de sortie de corps en réalité virtuelle et trouble de l'image du corps  Guillaume Biannic (g9bianni@enib.fr)  Encadrants : Nathalie Le Bigot (nathalie.lebigot@univ-brest.fr), Cédric Buche (buche@enib.fr) </vt:lpstr>
      <vt:lpstr>Introduction</vt:lpstr>
      <vt:lpstr>Plan</vt:lpstr>
      <vt:lpstr>Anorexie mentale [Luyat, 2014]</vt:lpstr>
      <vt:lpstr>Sortie de corps en réalité virtuelle [Blanke et al., 2010]</vt:lpstr>
      <vt:lpstr>Sortie de corps en réalité virtuelle Modification de la perception du corps</vt:lpstr>
      <vt:lpstr>Sortie de corps en réalité virtuelle Bilan</vt:lpstr>
      <vt:lpstr>Modification d’un corps virtuel Shape Interpolation [Zhong et al., 2009]</vt:lpstr>
      <vt:lpstr>Modification d’un corps virtuel Morphing 3D  [Lee et al., 2001]</vt:lpstr>
      <vt:lpstr>Capture de mouvement Capture optique  [Knossow, 2007] [Zong, 2012]</vt:lpstr>
      <vt:lpstr>Capture de mouvement Kinect [Zeng et al., 2012]</vt:lpstr>
      <vt:lpstr>Conclusion</vt:lpstr>
      <vt:lpstr>Ouverture sur le stage</vt:lpstr>
      <vt:lpstr>Illusion de sortie de corps en réalité virtuelle et trouble de l'image du corps  Guillaume Biannic (g9bianni@enib.fr)  Encadrants : Nathalie Le Bigot (nathalie.lebigot@univ-brest.fr), Cédric Buche (buche@enib.fr) </vt:lpstr>
      <vt:lpstr>Bibliographie</vt:lpstr>
      <vt:lpstr>Bibliographie</vt:lpstr>
      <vt:lpstr>Bibliographie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Illusion de sortie de corps en réalité virtuelle et trouble de l'image du corps  Guillaume Biannic (g9bianni@enib.fr)  Encadrants : Nathalie Le Bigot (nathalie.lebigot@univ-brest.fr), Cédric Buche (buche@enib.fr)</dc:title>
  <dc:creator>Guillaume Biannic</dc:creator>
  <cp:lastModifiedBy>Guillaume Biannic</cp:lastModifiedBy>
  <cp:revision>27</cp:revision>
  <dcterms:modified xsi:type="dcterms:W3CDTF">2015-06-25T09:18:31Z</dcterms:modified>
</cp:coreProperties>
</file>